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69" r:id="rId2"/>
  </p:sldMasterIdLst>
  <p:notesMasterIdLst>
    <p:notesMasterId r:id="rId14"/>
  </p:notesMasterIdLst>
  <p:handoutMasterIdLst>
    <p:handoutMasterId r:id="rId15"/>
  </p:handoutMasterIdLst>
  <p:sldIdLst>
    <p:sldId id="256" r:id="rId3"/>
    <p:sldId id="430" r:id="rId4"/>
    <p:sldId id="434" r:id="rId5"/>
    <p:sldId id="393" r:id="rId6"/>
    <p:sldId id="394" r:id="rId7"/>
    <p:sldId id="426" r:id="rId8"/>
    <p:sldId id="398" r:id="rId9"/>
    <p:sldId id="431" r:id="rId10"/>
    <p:sldId id="433" r:id="rId11"/>
    <p:sldId id="435" r:id="rId12"/>
    <p:sldId id="382" r:id="rId13"/>
  </p:sldIdLst>
  <p:sldSz cx="9144000" cy="6858000" type="screen4x3"/>
  <p:notesSz cx="6797675" cy="9928225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9727"/>
    <a:srgbClr val="CC3399"/>
    <a:srgbClr val="E27A08"/>
    <a:srgbClr val="D7B213"/>
    <a:srgbClr val="E12719"/>
    <a:srgbClr val="FF5050"/>
    <a:srgbClr val="D34C27"/>
    <a:srgbClr val="CC0000"/>
    <a:srgbClr val="D03606"/>
    <a:srgbClr val="00E2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Stile medio 3 - Color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Stile medio 3 - Colore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8034E78-7F5D-4C2E-B375-FC64B27BC917}" styleName="Stile 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06799F8-075E-4A3A-A7F6-7FBC6576F1A4}" styleName="Stile con tema 2 - Colore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Stile con tema 1 - Colore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118" autoAdjust="0"/>
    <p:restoredTop sz="90053" autoAdjust="0"/>
  </p:normalViewPr>
  <p:slideViewPr>
    <p:cSldViewPr>
      <p:cViewPr>
        <p:scale>
          <a:sx n="70" d="100"/>
          <a:sy n="70" d="100"/>
        </p:scale>
        <p:origin x="-1554" y="-96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1764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2.xml"/><Relationship Id="rId1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l.selvaggi\Desktop\FCP\AssoInternet\2015\10.%20Ottobre%202015\Elaborazioni%20Ottobre%202015\Grafico%20Spaccatura%20Video%20Ottobre%20201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Grafico!$C$1</c:f>
              <c:strCache>
                <c:ptCount val="1"/>
                <c:pt idx="0">
                  <c:v>Video ADV  
Podcasting video/Video Banner  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</c:spPr>
          <c:invertIfNegative val="0"/>
          <c:cat>
            <c:strRef>
              <c:f>Grafico!$A$2:$A$24</c:f>
              <c:strCache>
                <c:ptCount val="23"/>
                <c:pt idx="0">
                  <c:v>gen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mag</c:v>
                </c:pt>
                <c:pt idx="5">
                  <c:v>giu</c:v>
                </c:pt>
                <c:pt idx="6">
                  <c:v>lug</c:v>
                </c:pt>
                <c:pt idx="7">
                  <c:v>ago</c:v>
                </c:pt>
                <c:pt idx="8">
                  <c:v>set</c:v>
                </c:pt>
                <c:pt idx="9">
                  <c:v>ott</c:v>
                </c:pt>
                <c:pt idx="10">
                  <c:v>nov</c:v>
                </c:pt>
                <c:pt idx="11">
                  <c:v>dic</c:v>
                </c:pt>
                <c:pt idx="12">
                  <c:v>-</c:v>
                </c:pt>
                <c:pt idx="13">
                  <c:v>gen</c:v>
                </c:pt>
                <c:pt idx="14">
                  <c:v>feb</c:v>
                </c:pt>
                <c:pt idx="15">
                  <c:v>mar</c:v>
                </c:pt>
                <c:pt idx="16">
                  <c:v>apr</c:v>
                </c:pt>
                <c:pt idx="17">
                  <c:v>mag</c:v>
                </c:pt>
                <c:pt idx="18">
                  <c:v>giu</c:v>
                </c:pt>
                <c:pt idx="19">
                  <c:v>lug</c:v>
                </c:pt>
                <c:pt idx="20">
                  <c:v>ago</c:v>
                </c:pt>
                <c:pt idx="21">
                  <c:v>set</c:v>
                </c:pt>
                <c:pt idx="22">
                  <c:v>ott</c:v>
                </c:pt>
              </c:strCache>
            </c:strRef>
          </c:cat>
          <c:val>
            <c:numRef>
              <c:f>Grafico!$C$2:$C$24</c:f>
              <c:numCache>
                <c:formatCode>0.0%</c:formatCode>
                <c:ptCount val="23"/>
                <c:pt idx="0">
                  <c:v>0.4456834414843826</c:v>
                </c:pt>
                <c:pt idx="1">
                  <c:v>0.43641896129458807</c:v>
                </c:pt>
                <c:pt idx="2">
                  <c:v>0.47644881501839503</c:v>
                </c:pt>
                <c:pt idx="3">
                  <c:v>0.4585935885303819</c:v>
                </c:pt>
                <c:pt idx="4">
                  <c:v>0.38706811619206827</c:v>
                </c:pt>
                <c:pt idx="5">
                  <c:v>0.43811986700174571</c:v>
                </c:pt>
                <c:pt idx="6">
                  <c:v>0.42770387776563201</c:v>
                </c:pt>
                <c:pt idx="7">
                  <c:v>0.39364358235560643</c:v>
                </c:pt>
                <c:pt idx="8">
                  <c:v>0.47535037002981451</c:v>
                </c:pt>
                <c:pt idx="9">
                  <c:v>0.43290874656620393</c:v>
                </c:pt>
                <c:pt idx="10">
                  <c:v>0.41465409941150899</c:v>
                </c:pt>
                <c:pt idx="11">
                  <c:v>0.4556344774358706</c:v>
                </c:pt>
                <c:pt idx="12" formatCode="General">
                  <c:v>0</c:v>
                </c:pt>
                <c:pt idx="13">
                  <c:v>0.41819424421069479</c:v>
                </c:pt>
                <c:pt idx="14">
                  <c:v>0.37355051247320042</c:v>
                </c:pt>
                <c:pt idx="15">
                  <c:v>0.41572026032338616</c:v>
                </c:pt>
                <c:pt idx="16">
                  <c:v>0.37375828108737263</c:v>
                </c:pt>
                <c:pt idx="17">
                  <c:v>0.33370126599329414</c:v>
                </c:pt>
                <c:pt idx="18">
                  <c:v>0.35705882024437569</c:v>
                </c:pt>
                <c:pt idx="19">
                  <c:v>0.35099700203307532</c:v>
                </c:pt>
                <c:pt idx="20">
                  <c:v>0.37360744490748266</c:v>
                </c:pt>
                <c:pt idx="21">
                  <c:v>0.40218752480102538</c:v>
                </c:pt>
                <c:pt idx="22">
                  <c:v>0.38302568224150596</c:v>
                </c:pt>
              </c:numCache>
            </c:numRef>
          </c:val>
        </c:ser>
        <c:ser>
          <c:idx val="1"/>
          <c:order val="1"/>
          <c:tx>
            <c:strRef>
              <c:f>Grafico!$B$1</c:f>
              <c:strCache>
                <c:ptCount val="1"/>
                <c:pt idx="0">
                  <c:v>Video ADV
Pre-Mid-Post Roll </c:v>
                </c:pt>
              </c:strCache>
            </c:strRef>
          </c:tx>
          <c:spPr>
            <a:solidFill>
              <a:srgbClr val="0D9727"/>
            </a:solidFill>
            <a:ln>
              <a:noFill/>
            </a:ln>
          </c:spPr>
          <c:invertIfNegative val="0"/>
          <c:cat>
            <c:strRef>
              <c:f>Grafico!$A$2:$A$24</c:f>
              <c:strCache>
                <c:ptCount val="23"/>
                <c:pt idx="0">
                  <c:v>gen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mag</c:v>
                </c:pt>
                <c:pt idx="5">
                  <c:v>giu</c:v>
                </c:pt>
                <c:pt idx="6">
                  <c:v>lug</c:v>
                </c:pt>
                <c:pt idx="7">
                  <c:v>ago</c:v>
                </c:pt>
                <c:pt idx="8">
                  <c:v>set</c:v>
                </c:pt>
                <c:pt idx="9">
                  <c:v>ott</c:v>
                </c:pt>
                <c:pt idx="10">
                  <c:v>nov</c:v>
                </c:pt>
                <c:pt idx="11">
                  <c:v>dic</c:v>
                </c:pt>
                <c:pt idx="12">
                  <c:v>-</c:v>
                </c:pt>
                <c:pt idx="13">
                  <c:v>gen</c:v>
                </c:pt>
                <c:pt idx="14">
                  <c:v>feb</c:v>
                </c:pt>
                <c:pt idx="15">
                  <c:v>mar</c:v>
                </c:pt>
                <c:pt idx="16">
                  <c:v>apr</c:v>
                </c:pt>
                <c:pt idx="17">
                  <c:v>mag</c:v>
                </c:pt>
                <c:pt idx="18">
                  <c:v>giu</c:v>
                </c:pt>
                <c:pt idx="19">
                  <c:v>lug</c:v>
                </c:pt>
                <c:pt idx="20">
                  <c:v>ago</c:v>
                </c:pt>
                <c:pt idx="21">
                  <c:v>set</c:v>
                </c:pt>
                <c:pt idx="22">
                  <c:v>ott</c:v>
                </c:pt>
              </c:strCache>
            </c:strRef>
          </c:cat>
          <c:val>
            <c:numRef>
              <c:f>Grafico!$B$2:$B$24</c:f>
              <c:numCache>
                <c:formatCode>0.0%</c:formatCode>
                <c:ptCount val="23"/>
                <c:pt idx="0">
                  <c:v>0.55431655851561734</c:v>
                </c:pt>
                <c:pt idx="1">
                  <c:v>0.56358103870541187</c:v>
                </c:pt>
                <c:pt idx="2">
                  <c:v>0.5235511849816048</c:v>
                </c:pt>
                <c:pt idx="3">
                  <c:v>0.54140641146961799</c:v>
                </c:pt>
                <c:pt idx="4">
                  <c:v>0.61293188380793184</c:v>
                </c:pt>
                <c:pt idx="5">
                  <c:v>0.56188013299825423</c:v>
                </c:pt>
                <c:pt idx="6">
                  <c:v>0.57229612223436788</c:v>
                </c:pt>
                <c:pt idx="7">
                  <c:v>0.60635641764439352</c:v>
                </c:pt>
                <c:pt idx="8">
                  <c:v>0.5246496299701856</c:v>
                </c:pt>
                <c:pt idx="9">
                  <c:v>0.56709125343379596</c:v>
                </c:pt>
                <c:pt idx="10">
                  <c:v>0.5853459005884909</c:v>
                </c:pt>
                <c:pt idx="11">
                  <c:v>0.54436552256412929</c:v>
                </c:pt>
                <c:pt idx="12" formatCode="General">
                  <c:v>0</c:v>
                </c:pt>
                <c:pt idx="13">
                  <c:v>0.58180575578930527</c:v>
                </c:pt>
                <c:pt idx="14">
                  <c:v>0.62644948752679952</c:v>
                </c:pt>
                <c:pt idx="15">
                  <c:v>0.58427973967661384</c:v>
                </c:pt>
                <c:pt idx="16">
                  <c:v>0.62624171891262725</c:v>
                </c:pt>
                <c:pt idx="17">
                  <c:v>0.6662987340067057</c:v>
                </c:pt>
                <c:pt idx="18">
                  <c:v>0.64294117975562426</c:v>
                </c:pt>
                <c:pt idx="19">
                  <c:v>0.64900299796692473</c:v>
                </c:pt>
                <c:pt idx="20">
                  <c:v>0.62639255509251734</c:v>
                </c:pt>
                <c:pt idx="21">
                  <c:v>0.59781247519897474</c:v>
                </c:pt>
                <c:pt idx="22">
                  <c:v>0.6169743177584941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78575872"/>
        <c:axId val="79564800"/>
      </c:barChart>
      <c:catAx>
        <c:axId val="78575872"/>
        <c:scaling>
          <c:orientation val="minMax"/>
        </c:scaling>
        <c:delete val="0"/>
        <c:axPos val="b"/>
        <c:numFmt formatCode="mmm\-yy" sourceLinked="1"/>
        <c:majorTickMark val="none"/>
        <c:minorTickMark val="none"/>
        <c:tickLblPos val="nextTo"/>
        <c:txPr>
          <a:bodyPr/>
          <a:lstStyle/>
          <a:p>
            <a:pPr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it-IT"/>
          </a:p>
        </c:txPr>
        <c:crossAx val="79564800"/>
        <c:crosses val="autoZero"/>
        <c:auto val="1"/>
        <c:lblAlgn val="ctr"/>
        <c:lblOffset val="100"/>
        <c:tickLblSkip val="1"/>
        <c:noMultiLvlLbl val="1"/>
      </c:catAx>
      <c:valAx>
        <c:axId val="79564800"/>
        <c:scaling>
          <c:orientation val="minMax"/>
          <c:max val="1"/>
        </c:scaling>
        <c:delete val="0"/>
        <c:axPos val="l"/>
        <c:majorGridlines/>
        <c:numFmt formatCode="0.0%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it-IT"/>
          </a:p>
        </c:txPr>
        <c:crossAx val="7857587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3398250315486485"/>
          <c:y val="0.87440404000755712"/>
          <c:w val="0.54580707306407361"/>
          <c:h val="0.12539686330499084"/>
        </c:manualLayout>
      </c:layout>
      <c:overlay val="0"/>
      <c:txPr>
        <a:bodyPr/>
        <a:lstStyle/>
        <a:p>
          <a:pPr>
            <a:defRPr sz="1400">
              <a:latin typeface="Arial" panose="020B0604020202020204" pitchFamily="34" charset="0"/>
              <a:cs typeface="Arial" panose="020B0604020202020204" pitchFamily="34" charset="0"/>
            </a:defRPr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0.54714</cdr:x>
      <cdr:y>0</cdr:y>
    </cdr:from>
    <cdr:to>
      <cdr:x>0.59114</cdr:x>
      <cdr:y>0.87025</cdr:y>
    </cdr:to>
    <cdr:sp macro="" textlink="">
      <cdr:nvSpPr>
        <cdr:cNvPr id="2" name="Rettangolo 1"/>
        <cdr:cNvSpPr/>
      </cdr:nvSpPr>
      <cdr:spPr>
        <a:xfrm xmlns:a="http://schemas.openxmlformats.org/drawingml/2006/main">
          <a:off x="4145786" y="0"/>
          <a:ext cx="333394" cy="3456569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it-IT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25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25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25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fld id="{FB1385D0-92F9-46B7-84B9-A200D206588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48556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2950"/>
            <a:ext cx="4964113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fld id="{C24033AF-6ED7-4880-93D4-1FD554FF21C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680212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3EF8F52-A37D-45AB-B750-445EDD2FE0EB}" type="slidenum">
              <a:rPr lang="it-IT" smtClean="0"/>
              <a:pPr>
                <a:defRPr/>
              </a:pPr>
              <a:t>2</a:t>
            </a:fld>
            <a:endParaRPr lang="it-IT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294200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4831706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638"/>
            <a:ext cx="2133600" cy="52117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274638"/>
            <a:ext cx="6248400" cy="5211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9436167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52400" y="1371600"/>
            <a:ext cx="7772400" cy="4114800"/>
          </a:xfrm>
        </p:spPr>
        <p:txBody>
          <a:bodyPr/>
          <a:lstStyle/>
          <a:p>
            <a:pPr lvl="0"/>
            <a:endParaRPr lang="it-IT" noProof="0" smtClean="0"/>
          </a:p>
        </p:txBody>
      </p:sp>
      <p:sp>
        <p:nvSpPr>
          <p:cNvPr id="4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3581551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23/11/2015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8251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23/11/2015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258860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23/11/2015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04898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23/11/2015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52268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23/11/2015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41071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23/11/2015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57881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23/11/2015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18982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2431416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23/11/2015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85206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23/11/2015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138132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23/11/2015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0368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23/11/2015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90861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23/11/2015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8385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82785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14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479960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1366916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928069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3603398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7245012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0818957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3716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</p:txBody>
      </p:sp>
      <p:pic>
        <p:nvPicPr>
          <p:cNvPr id="4" name="Picture 2" descr="C:\MARKETING\PROGETTI\PPT REPLY TEMPLATE\elements\omini tutti colori 3d\green\reply_3d.png"/>
          <p:cNvPicPr>
            <a:picLocks noChangeAspect="1" noChangeArrowheads="1"/>
          </p:cNvPicPr>
          <p:nvPr userDrawn="1"/>
        </p:nvPicPr>
        <p:blipFill>
          <a:blip r:embed="rId14"/>
          <a:stretch>
            <a:fillRect/>
          </a:stretch>
        </p:blipFill>
        <p:spPr bwMode="auto">
          <a:xfrm>
            <a:off x="8327782" y="6039136"/>
            <a:ext cx="664033" cy="71913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ransition spd="med">
    <p:strips dir="rd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5F720B-6D24-4621-8DE8-F307F7949622}" type="datetimeFigureOut">
              <a:rPr lang="it-IT" smtClean="0"/>
              <a:t>23/11/2015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85889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81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../Internet_Totale_Febbraio_2013.xlsx#Presentazione!C19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../Internet_Totale_Febbraio_2013.xlsx#Presentazione!C19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1331912" y="1700808"/>
            <a:ext cx="6984504" cy="1584176"/>
          </a:xfrm>
          <a:solidFill>
            <a:srgbClr val="FFFFFF"/>
          </a:solidFill>
          <a:ln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it-IT" sz="28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PRESENTAZIONE </a:t>
            </a:r>
            <a:br>
              <a:rPr lang="it-IT" sz="28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28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DATI Ottobre 2015 </a:t>
            </a:r>
            <a:br>
              <a:rPr lang="it-IT" sz="28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28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OSSERVATORIO FCP- ASSOINTERNET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63713" y="5876925"/>
            <a:ext cx="4959350" cy="647700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buClrTx/>
            </a:pPr>
            <a:endParaRPr lang="it-IT" altLang="it-IT" sz="1800" smtClean="0"/>
          </a:p>
          <a:p>
            <a:pPr eaLnBrk="1" hangingPunct="1"/>
            <a:endParaRPr lang="it-IT" altLang="it-IT" sz="1800" dirty="0" smtClean="0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7" t="34375" r="44858" b="30972"/>
          <a:stretch>
            <a:fillRect/>
          </a:stretch>
        </p:blipFill>
        <p:spPr bwMode="auto">
          <a:xfrm>
            <a:off x="395288" y="3595260"/>
            <a:ext cx="4217987" cy="2282012"/>
          </a:xfrm>
          <a:prstGeom prst="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5" t="14444" r="74382" b="72963"/>
          <a:stretch>
            <a:fillRect/>
          </a:stretch>
        </p:blipFill>
        <p:spPr bwMode="auto">
          <a:xfrm>
            <a:off x="7020123" y="530781"/>
            <a:ext cx="1584325" cy="863600"/>
          </a:xfrm>
          <a:prstGeom prst="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133600" y="6092825"/>
            <a:ext cx="49593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FontTx/>
              <a:buNone/>
            </a:pPr>
            <a:r>
              <a:rPr lang="it-IT" altLang="it-IT" sz="2000" b="0" dirty="0">
                <a:latin typeface="Arial" panose="020B0604020202020204" pitchFamily="34" charset="0"/>
                <a:cs typeface="Arial" panose="020B0604020202020204" pitchFamily="34" charset="0"/>
              </a:rPr>
              <a:t>Milano, </a:t>
            </a:r>
            <a:r>
              <a:rPr lang="it-IT" altLang="it-IT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25 novembre 2015</a:t>
            </a:r>
            <a:endParaRPr lang="it-IT" altLang="it-IT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FontTx/>
              <a:buNone/>
            </a:pPr>
            <a:endParaRPr lang="it-IT" altLang="it-IT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0" presetID="50" presetClass="entr" presetSubtype="0" decel="10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6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88"/>
          <p:cNvSpPr>
            <a:spLocks noChangeArrowheads="1"/>
          </p:cNvSpPr>
          <p:nvPr/>
        </p:nvSpPr>
        <p:spPr bwMode="auto">
          <a:xfrm>
            <a:off x="3668713" y="198438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600">
              <a:latin typeface="Arial" charset="0"/>
            </a:endParaRPr>
          </a:p>
        </p:txBody>
      </p:sp>
      <p:sp>
        <p:nvSpPr>
          <p:cNvPr id="12291" name="Rectangle 89"/>
          <p:cNvSpPr>
            <a:spLocks noChangeArrowheads="1"/>
          </p:cNvSpPr>
          <p:nvPr/>
        </p:nvSpPr>
        <p:spPr bwMode="auto">
          <a:xfrm>
            <a:off x="3921125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12292" name="Rectangle 90"/>
          <p:cNvSpPr>
            <a:spLocks noChangeArrowheads="1"/>
          </p:cNvSpPr>
          <p:nvPr/>
        </p:nvSpPr>
        <p:spPr bwMode="auto">
          <a:xfrm>
            <a:off x="3935413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252413" y="44624"/>
            <a:ext cx="86407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Ranking per fascia di fatturato totale (per 1.000</a:t>
            </a:r>
            <a:r>
              <a:rPr lang="it-IT" alt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) – Peso % sul totale fatturato</a:t>
            </a:r>
            <a:endParaRPr lang="it-IT" altLang="it-IT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215900" y="6489572"/>
            <a:ext cx="8820150" cy="30638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N.B. I valori sono stati calcolati partendo dai fatturati netti pubblicitari </a:t>
            </a:r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2014 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2015 (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esclusa la "</a:t>
            </a:r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Keywords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Search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adv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") delle Aziende che dichiarano i propri dati all'Osservatorio FCP Assointernet.</a:t>
            </a:r>
          </a:p>
        </p:txBody>
      </p:sp>
      <p:graphicFrame>
        <p:nvGraphicFramePr>
          <p:cNvPr id="8" name="Tabel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2238238"/>
              </p:ext>
            </p:extLst>
          </p:nvPr>
        </p:nvGraphicFramePr>
        <p:xfrm>
          <a:off x="76440" y="1077764"/>
          <a:ext cx="8949183" cy="4741520"/>
        </p:xfrm>
        <a:graphic>
          <a:graphicData uri="http://schemas.openxmlformats.org/drawingml/2006/table">
            <a:tbl>
              <a:tblPr>
                <a:tableStyleId>{F5AB1C69-6EDB-4FF4-983F-18BD219EF322}</a:tableStyleId>
              </a:tblPr>
              <a:tblGrid>
                <a:gridCol w="751144"/>
                <a:gridCol w="619257"/>
                <a:gridCol w="672967"/>
                <a:gridCol w="672967"/>
                <a:gridCol w="672967"/>
                <a:gridCol w="672967"/>
                <a:gridCol w="649315"/>
                <a:gridCol w="231928"/>
                <a:gridCol w="672967"/>
                <a:gridCol w="672967"/>
                <a:gridCol w="672967"/>
                <a:gridCol w="672967"/>
                <a:gridCol w="672967"/>
                <a:gridCol w="640836"/>
              </a:tblGrid>
              <a:tr h="77911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Fascia di Fatturato </a:t>
                      </a:r>
                    </a:p>
                    <a:p>
                      <a:pPr algn="l" rtl="0" fontAlgn="ctr"/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A:</a:t>
                      </a:r>
                      <a:br>
                        <a:rPr lang="it-IT" sz="1100" u="none" strike="noStrike" dirty="0" smtClean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100" u="none" strike="noStrike" dirty="0" smtClean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&gt; 40.000 </a:t>
                      </a:r>
                      <a:endParaRPr lang="it-IT" sz="1100" b="1" i="0" u="none" strike="noStrike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B: 20.000. - 40.000 </a:t>
                      </a:r>
                      <a:endParaRPr lang="it-IT" sz="11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C: 7.000. - 20.000 </a:t>
                      </a:r>
                      <a:endParaRPr lang="it-IT" sz="1100" b="1" i="0" u="none" strike="noStrike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D: 4.000 - 7.000 </a:t>
                      </a:r>
                      <a:endParaRPr lang="it-IT" sz="1100" b="1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E: </a:t>
                      </a:r>
                      <a:r>
                        <a:rPr lang="it-IT" sz="1100" u="none" strike="noStrike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it-IT" sz="1100" u="none" strike="noStrike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100" u="none" strike="noStrike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</a:t>
                      </a:r>
                      <a:r>
                        <a:rPr lang="it-IT" sz="110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4.000 </a:t>
                      </a:r>
                      <a:endParaRPr lang="it-IT" sz="1100" b="1" i="0" u="none" strike="noStrike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</a:t>
                      </a:r>
                      <a:r>
                        <a:rPr lang="it-IT" sz="1100" u="none" strike="noStrike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 2015 </a:t>
                      </a:r>
                    </a:p>
                    <a:p>
                      <a:pPr algn="ctr" rtl="0" fontAlgn="ctr"/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Valore</a:t>
                      </a:r>
                      <a:r>
                        <a:rPr lang="it-IT" sz="1100" u="none" strike="noStrike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1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A:</a:t>
                      </a:r>
                      <a:br>
                        <a:rPr lang="it-IT" sz="1100" u="none" strike="noStrike" dirty="0" smtClean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100" u="none" strike="noStrike" dirty="0" smtClean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&gt; 40.000 </a:t>
                      </a:r>
                      <a:endParaRPr lang="it-IT" sz="1100" b="1" i="0" u="none" strike="noStrike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B: 20.000. - 40.000 </a:t>
                      </a:r>
                      <a:endParaRPr lang="it-IT" sz="11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C: 7.000. - 20.000 </a:t>
                      </a:r>
                      <a:endParaRPr lang="it-IT" sz="1100" b="1" i="0" u="none" strike="noStrike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D: 4.000 - 7.000 </a:t>
                      </a:r>
                      <a:endParaRPr lang="it-IT" sz="1100" b="1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E: </a:t>
                      </a:r>
                      <a:r>
                        <a:rPr lang="it-IT" sz="1100" u="none" strike="noStrike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it-IT" sz="1100" u="none" strike="noStrike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100" u="none" strike="noStrike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</a:t>
                      </a:r>
                      <a:r>
                        <a:rPr lang="it-IT" sz="110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4.000 </a:t>
                      </a:r>
                      <a:endParaRPr lang="it-IT" sz="1100" b="1" i="0" u="none" strike="noStrike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Mese 2015 </a:t>
                      </a:r>
                    </a:p>
                    <a:p>
                      <a:pPr algn="ctr" rtl="0" fontAlgn="ctr"/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Valore </a:t>
                      </a:r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09725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N° Aziende Dichiaranti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u="none" strike="noStrike" kern="1200" dirty="0" smtClean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</a:t>
                      </a:r>
                      <a:endParaRPr lang="it-IT" sz="1100" u="none" strike="noStrike" kern="1200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</a:t>
                      </a:r>
                      <a:endParaRPr lang="it-IT" sz="1100" u="none" strike="noStrike" kern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 smtClean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</a:t>
                      </a:r>
                      <a:endParaRPr lang="it-IT" sz="1100" u="none" strike="noStrike" kern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</a:t>
                      </a:r>
                      <a:endParaRPr lang="it-IT" sz="1100" u="none" strike="noStrike" kern="12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</a:t>
                      </a:r>
                      <a:endParaRPr lang="it-IT" sz="1100" u="none" strike="noStrike" kern="1200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32</a:t>
                      </a:r>
                      <a:endParaRPr lang="it-IT" sz="1100" b="1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u="none" strike="noStrike" kern="1200" dirty="0" smtClean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</a:t>
                      </a:r>
                      <a:endParaRPr lang="it-IT" sz="1100" u="none" strike="noStrike" kern="1200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</a:t>
                      </a:r>
                      <a:endParaRPr lang="it-IT" sz="1100" u="none" strike="noStrike" kern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 smtClean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</a:t>
                      </a:r>
                      <a:endParaRPr lang="it-IT" sz="1100" u="none" strike="noStrike" kern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</a:t>
                      </a:r>
                      <a:endParaRPr lang="it-IT" sz="1100" u="none" strike="noStrike" kern="12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</a:t>
                      </a:r>
                      <a:endParaRPr lang="it-IT" sz="1100" u="none" strike="noStrike" kern="1200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32</a:t>
                      </a:r>
                      <a:endParaRPr lang="it-IT" sz="1100" b="1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362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PESO DEL FATTURATO  </a:t>
                      </a:r>
                      <a:r>
                        <a:rPr lang="it-IT" sz="11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 MESE</a:t>
                      </a:r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DELLE AZIENDE </a:t>
                      </a:r>
                    </a:p>
                    <a:p>
                      <a:pPr algn="ctr" fontAlgn="ctr"/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DELLA FASCIA SUL TOTALE FATTURATO 2015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1438" marR="9143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indent="0" algn="ctr" fontAlgn="ctr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PESO DEL </a:t>
                      </a:r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FATTURATO </a:t>
                      </a:r>
                      <a:r>
                        <a:rPr lang="it-IT" sz="11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PROGRESSIVO</a:t>
                      </a:r>
                      <a:r>
                        <a:rPr lang="it-IT" sz="1100" b="1" u="none" strike="noStrike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DELLE </a:t>
                      </a:r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AZIENDE DELLA FASCIA SUL TOTALE </a:t>
                      </a:r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FATTURATO 2015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1438" marR="9143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70988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45,4%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24,0%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45,4%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24,0%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370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46,5%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19,2%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46,0%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88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49,2%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47,4%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184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46,9%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47,3%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88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47,8%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16,5%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47,4%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88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Giugno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47,1%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24,0%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16,9%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47,3%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317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Luglio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45,1%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47,1%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88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Agosto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46,9%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19,5%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16,9%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13,6%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47,0%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88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Settembre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50,7%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47,5%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88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Ottobre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47,9%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47,6%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7729665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utoUpdateAnimBg="0"/>
      <p:bldP spid="7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2133600"/>
            <a:ext cx="7772400" cy="11525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it-IT" altLang="it-IT" sz="2400" b="1" i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FINE</a:t>
            </a:r>
          </a:p>
          <a:p>
            <a:pPr algn="ctr" eaLnBrk="1" hangingPunct="1">
              <a:buFontTx/>
              <a:buNone/>
            </a:pPr>
            <a:r>
              <a:rPr lang="it-IT" altLang="it-IT" sz="2400" b="1" i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PRESENTAZIONE</a:t>
            </a:r>
          </a:p>
        </p:txBody>
      </p:sp>
      <p:pic>
        <p:nvPicPr>
          <p:cNvPr id="232452" name="Picture 4"/>
          <p:cNvPicPr>
            <a:picLocks noGrp="1" noChangeAspect="1" noChangeArrowheads="1"/>
          </p:cNvPicPr>
          <p:nvPr>
            <p:ph type="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7" t="14470" r="74382" b="72942"/>
          <a:stretch>
            <a:fillRect/>
          </a:stretch>
        </p:blipFill>
        <p:spPr bwMode="auto">
          <a:xfrm>
            <a:off x="6516688" y="836613"/>
            <a:ext cx="1584325" cy="863600"/>
          </a:xfrm>
          <a:noFill/>
          <a:ln w="15875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24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7" t="34375" r="44858" b="30972"/>
          <a:stretch>
            <a:fillRect/>
          </a:stretch>
        </p:blipFill>
        <p:spPr bwMode="auto">
          <a:xfrm>
            <a:off x="395288" y="3357563"/>
            <a:ext cx="4392612" cy="2376487"/>
          </a:xfrm>
          <a:prstGeom prst="rect">
            <a:avLst/>
          </a:prstGeom>
          <a:noFill/>
          <a:ln w="15875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2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2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32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9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27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232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232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5"/>
          <p:cNvSpPr txBox="1">
            <a:spLocks noChangeArrowheads="1"/>
          </p:cNvSpPr>
          <p:nvPr/>
        </p:nvSpPr>
        <p:spPr bwMode="auto">
          <a:xfrm>
            <a:off x="326231" y="505631"/>
            <a:ext cx="8353425" cy="523220"/>
          </a:xfrm>
          <a:prstGeom prst="rect">
            <a:avLst/>
          </a:prstGeom>
          <a:extLst/>
        </p:spPr>
        <p:txBody>
          <a:bodyPr>
            <a:normAutofit/>
          </a:bodyPr>
          <a:lstStyle>
            <a:lvl1pPr algn="ctr" eaLnBrk="1" hangingPunct="1">
              <a:defRPr lang="it-IT" sz="2800" b="0" dirty="0">
                <a:latin typeface="+mj-lt"/>
                <a:ea typeface="ＭＳ Ｐゴシック" pitchFamily="-110" charset="-128"/>
                <a:cs typeface="ＭＳ Ｐゴシック" pitchFamily="-110" charset="-128"/>
              </a:defRPr>
            </a:lvl1pPr>
            <a:lvl2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2pPr>
            <a:lvl3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3pPr>
            <a:lvl4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4pPr>
            <a:lvl5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9pPr>
          </a:lstStyle>
          <a:p>
            <a:r>
              <a:rPr lang="it-IT" altLang="it-IT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SITI </a:t>
            </a:r>
            <a:r>
              <a:rPr lang="it-IT" alt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NUOVI nel mese di </a:t>
            </a:r>
            <a:r>
              <a:rPr lang="it-IT" altLang="it-IT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Ottobre </a:t>
            </a:r>
            <a:r>
              <a:rPr lang="it-IT" alt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326231" y="3573016"/>
            <a:ext cx="8345488" cy="461665"/>
          </a:xfrm>
          <a:prstGeom prst="rect">
            <a:avLst/>
          </a:prstGeom>
          <a:extLst/>
        </p:spPr>
        <p:txBody>
          <a:bodyPr>
            <a:normAutofit/>
          </a:bodyPr>
          <a:lstStyle>
            <a:defPPr>
              <a:defRPr lang="it-IT"/>
            </a:defPPr>
            <a:lvl1pPr algn="ctr" eaLnBrk="1" hangingPunct="1">
              <a:defRPr sz="2400">
                <a:latin typeface="Arial" panose="020B0604020202020204" pitchFamily="34" charset="0"/>
                <a:ea typeface="ＭＳ Ｐゴシック" pitchFamily="-110" charset="-128"/>
                <a:cs typeface="Arial" panose="020B0604020202020204" pitchFamily="34" charset="0"/>
              </a:defRPr>
            </a:lvl1pPr>
            <a:lvl2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2pPr>
            <a:lvl3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3pPr>
            <a:lvl4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4pPr>
            <a:lvl5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9pPr>
          </a:lstStyle>
          <a:p>
            <a:r>
              <a:rPr lang="it-IT" altLang="it-IT" dirty="0"/>
              <a:t>SITI CHIUSI nel mese di </a:t>
            </a:r>
            <a:r>
              <a:rPr lang="it-IT" altLang="it-IT" dirty="0" smtClean="0"/>
              <a:t>Ottobre </a:t>
            </a:r>
            <a:r>
              <a:rPr lang="it-IT" altLang="it-IT" dirty="0"/>
              <a:t>2015</a:t>
            </a:r>
          </a:p>
        </p:txBody>
      </p:sp>
      <p:sp>
        <p:nvSpPr>
          <p:cNvPr id="4" name="Rettangolo 3"/>
          <p:cNvSpPr/>
          <p:nvPr/>
        </p:nvSpPr>
        <p:spPr>
          <a:xfrm>
            <a:off x="3793098" y="4325034"/>
            <a:ext cx="1197765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it-IT" sz="2000" b="0" dirty="0">
                <a:latin typeface="Arial" panose="020B0604020202020204" pitchFamily="34" charset="0"/>
                <a:cs typeface="Arial" panose="020B0604020202020204" pitchFamily="34" charset="0"/>
              </a:rPr>
              <a:t>Nessuno</a:t>
            </a:r>
          </a:p>
        </p:txBody>
      </p:sp>
      <p:sp>
        <p:nvSpPr>
          <p:cNvPr id="7" name="Rettangolo 6"/>
          <p:cNvSpPr/>
          <p:nvPr/>
        </p:nvSpPr>
        <p:spPr>
          <a:xfrm>
            <a:off x="3797328" y="1196752"/>
            <a:ext cx="1197765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it-IT" sz="2000" b="0" dirty="0">
                <a:latin typeface="Arial" panose="020B0604020202020204" pitchFamily="34" charset="0"/>
                <a:cs typeface="Arial" panose="020B0604020202020204" pitchFamily="34" charset="0"/>
              </a:rPr>
              <a:t>Nessuno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5511193"/>
              </p:ext>
            </p:extLst>
          </p:nvPr>
        </p:nvGraphicFramePr>
        <p:xfrm>
          <a:off x="31986" y="528481"/>
          <a:ext cx="9072567" cy="5996863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435558"/>
                <a:gridCol w="572547"/>
                <a:gridCol w="576033"/>
                <a:gridCol w="576033"/>
                <a:gridCol w="576033"/>
                <a:gridCol w="576033"/>
                <a:gridCol w="576033"/>
                <a:gridCol w="576033"/>
                <a:gridCol w="576033"/>
                <a:gridCol w="651806"/>
                <a:gridCol w="500260"/>
                <a:gridCol w="579860"/>
                <a:gridCol w="572206"/>
                <a:gridCol w="576033"/>
                <a:gridCol w="576033"/>
                <a:gridCol w="576033"/>
              </a:tblGrid>
              <a:tr h="285839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8" marB="45718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WEB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MOBILE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TABLETS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SMART TV/CONS.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061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Gen.</a:t>
                      </a:r>
                      <a:endParaRPr kumimoji="0" lang="it-IT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26.727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24.086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-9,9%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1.226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1.146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-6,5%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135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139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72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-33,6%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28.160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25.419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-9,7%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</a:t>
                      </a:r>
                      <a:r>
                        <a:rPr kumimoji="0" lang="it-IT" sz="11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32.539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32.134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-1,2%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1.176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1.279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8,7%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136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243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78,6%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18,9%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33.908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33.723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Mar.</a:t>
                      </a:r>
                      <a:endParaRPr kumimoji="0" lang="it-IT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40.936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41.252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0,8%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1.523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1.822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19,6%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107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234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117,8%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217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95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-55,9%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42.783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43.403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4340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</a:t>
                      </a:r>
                      <a:r>
                        <a:rPr kumimoji="0" lang="it-IT" sz="11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36.345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35.057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-3,5%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1.873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1.652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-11,8%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127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308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142,0%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161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183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13,8%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38.506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37.200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</a:t>
                      </a:r>
                      <a:r>
                        <a:rPr kumimoji="0" lang="it-IT" sz="11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41.697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41.110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-1,4%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1.980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2.337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18,0%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115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287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149,6%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139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145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43.931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43.879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861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</a:t>
                      </a:r>
                      <a:r>
                        <a:rPr kumimoji="0" lang="it-IT" sz="11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45.342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42.249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-6,8%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2.304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2.253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-2,2%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210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269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28,1%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175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202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15,5%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48.032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44.973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</a:t>
                      </a:r>
                      <a:r>
                        <a:rPr kumimoji="0" lang="it-IT" sz="11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28.965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28.427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-1,9%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1.925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2.357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22,5%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193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158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-18,2%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280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138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-50,7%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31.362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31.080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Ago.</a:t>
                      </a:r>
                      <a:endParaRPr kumimoji="0" lang="it-IT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14.009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14.930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6,6%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1.834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1.841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0,4%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120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216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80,4%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122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126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2,7%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16.085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17.113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Set.</a:t>
                      </a:r>
                      <a:endParaRPr kumimoji="0" lang="it-IT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36.579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37.479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1.646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2.438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48,1%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123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211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72,2%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38.411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40.195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Ott.</a:t>
                      </a:r>
                      <a:endParaRPr kumimoji="0" lang="it-IT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43.942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42.903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-2,4%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2.090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2.962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41,7%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229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335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46,3%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160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165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3,3%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46.421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46.365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</a:t>
                      </a:r>
                      <a:r>
                        <a:rPr kumimoji="0" lang="it-IT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43.957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1.912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223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148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46.239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Dic.</a:t>
                      </a:r>
                      <a:endParaRPr kumimoji="0" lang="it-IT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50.478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2.244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234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82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53.038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4273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</a:t>
                      </a:r>
                      <a:r>
                        <a:rPr kumimoji="0" lang="it-IT" sz="11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347.080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339.626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-2,1%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17.578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20.087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14,3%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1.495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2.400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60,5%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1.446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1.237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-14,5%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367.598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363.350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-1,2%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90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</a:t>
                      </a:r>
                      <a:endParaRPr kumimoji="0" lang="it-IT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441.515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1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21.733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1.952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1.676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466.876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27331" name="Text Box 3"/>
          <p:cNvSpPr txBox="1">
            <a:spLocks noChangeArrowheads="1"/>
          </p:cNvSpPr>
          <p:nvPr/>
        </p:nvSpPr>
        <p:spPr bwMode="auto">
          <a:xfrm>
            <a:off x="179388" y="44450"/>
            <a:ext cx="86407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2000" i="1" dirty="0">
                <a:latin typeface="Arial" panose="020B0604020202020204" pitchFamily="34" charset="0"/>
                <a:cs typeface="Arial" panose="020B0604020202020204" pitchFamily="34" charset="0"/>
              </a:rPr>
              <a:t>Fatturato in migliaia di euro per DEVICE/STRUMENTO</a:t>
            </a:r>
          </a:p>
        </p:txBody>
      </p:sp>
      <p:sp>
        <p:nvSpPr>
          <p:cNvPr id="4380" name="Rectangle 88"/>
          <p:cNvSpPr>
            <a:spLocks noChangeArrowheads="1"/>
          </p:cNvSpPr>
          <p:nvPr/>
        </p:nvSpPr>
        <p:spPr bwMode="auto">
          <a:xfrm>
            <a:off x="3668713" y="198438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600">
              <a:latin typeface="Arial" charset="0"/>
            </a:endParaRPr>
          </a:p>
        </p:txBody>
      </p:sp>
      <p:sp>
        <p:nvSpPr>
          <p:cNvPr id="4381" name="Rectangle 89"/>
          <p:cNvSpPr>
            <a:spLocks noChangeArrowheads="1"/>
          </p:cNvSpPr>
          <p:nvPr/>
        </p:nvSpPr>
        <p:spPr bwMode="auto">
          <a:xfrm>
            <a:off x="3921125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4382" name="Rectangle 90"/>
          <p:cNvSpPr>
            <a:spLocks noChangeArrowheads="1"/>
          </p:cNvSpPr>
          <p:nvPr/>
        </p:nvSpPr>
        <p:spPr bwMode="auto">
          <a:xfrm>
            <a:off x="3935413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9985678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273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1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8230495"/>
              </p:ext>
            </p:extLst>
          </p:nvPr>
        </p:nvGraphicFramePr>
        <p:xfrm>
          <a:off x="107950" y="551334"/>
          <a:ext cx="8891592" cy="597401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470880"/>
                <a:gridCol w="701726"/>
                <a:gridCol w="701726"/>
                <a:gridCol w="701726"/>
                <a:gridCol w="701726"/>
                <a:gridCol w="701726"/>
                <a:gridCol w="701726"/>
                <a:gridCol w="701726"/>
                <a:gridCol w="701726"/>
                <a:gridCol w="701726"/>
                <a:gridCol w="701726"/>
                <a:gridCol w="701726"/>
                <a:gridCol w="701726"/>
              </a:tblGrid>
              <a:tr h="28798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BRAND A IMPRESSION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BRAND A TEMPO 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PERFORMANCE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2311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+mn-ea"/>
                        <a:cs typeface="+mn-cs"/>
                      </a:endParaRPr>
                    </a:p>
                  </a:txBody>
                  <a:tcPr marL="91441" marR="91441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833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18.624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15.987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-14,2%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6.676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6.825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2.859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2.608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-8,8%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28.160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25.419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-9,7%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833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21.494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22.420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9.640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8.501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-11,8%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2.774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2.803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33.908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33.723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833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29.229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29.942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10.638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10.130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-4,8%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2.916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3.331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14,2%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42.783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43.403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833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26.109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25.860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-1,0%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9.682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7.927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-18,1%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2.714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3.414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25,8%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38.506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37.200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833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30.120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31.017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10.772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9.432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-12,4%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3.040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3.431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12,9%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43.931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43.879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833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31.528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30.217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-4,2%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13.279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10.952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-17,5%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3.225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3.804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18,0%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48.032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44.973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833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19.772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20.864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5,5%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8.405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7.008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-16,6%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3.185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3.208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0,7%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31.362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31.080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833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9.661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10.715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10,9%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4.341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4.282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-1,4%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2.083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2.115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16.085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17.113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833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25.610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27.308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6,6%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10.264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9.556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-6,9%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2.537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3.332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31,3%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38.411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40.195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833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30.606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31.377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12.500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11.134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-10,9%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3.315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3.854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16,2%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46.421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46.365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833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30.210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12.463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3.565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46.239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833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34.516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14.100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4.423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53.038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4183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</a:t>
                      </a: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242.753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245.706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1,2%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96.196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85.745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-10,9%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28.649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31.898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11,3%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367.598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363.350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-1,2%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62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307.479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122.759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36.637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466.876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27331" name="Text Box 3"/>
          <p:cNvSpPr txBox="1">
            <a:spLocks noChangeArrowheads="1"/>
          </p:cNvSpPr>
          <p:nvPr/>
        </p:nvSpPr>
        <p:spPr bwMode="auto">
          <a:xfrm>
            <a:off x="179388" y="44450"/>
            <a:ext cx="86407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dirty="0"/>
              <a:t>Fatturato in migliaia di euro per MODALITA’ DI VENDITA</a:t>
            </a:r>
          </a:p>
        </p:txBody>
      </p:sp>
      <p:sp>
        <p:nvSpPr>
          <p:cNvPr id="5355" name="Rectangle 88"/>
          <p:cNvSpPr>
            <a:spLocks noChangeArrowheads="1"/>
          </p:cNvSpPr>
          <p:nvPr/>
        </p:nvSpPr>
        <p:spPr bwMode="auto">
          <a:xfrm>
            <a:off x="3668713" y="198438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600">
              <a:latin typeface="Arial" charset="0"/>
            </a:endParaRPr>
          </a:p>
        </p:txBody>
      </p:sp>
      <p:sp>
        <p:nvSpPr>
          <p:cNvPr id="5356" name="Rectangle 89"/>
          <p:cNvSpPr>
            <a:spLocks noChangeArrowheads="1"/>
          </p:cNvSpPr>
          <p:nvPr/>
        </p:nvSpPr>
        <p:spPr bwMode="auto">
          <a:xfrm>
            <a:off x="3921125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5357" name="Rectangle 90"/>
          <p:cNvSpPr>
            <a:spLocks noChangeArrowheads="1"/>
          </p:cNvSpPr>
          <p:nvPr/>
        </p:nvSpPr>
        <p:spPr bwMode="auto">
          <a:xfrm>
            <a:off x="3935413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273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1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Group 41">
            <a:hlinkClick r:id="rId2"/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7651466"/>
              </p:ext>
            </p:extLst>
          </p:nvPr>
        </p:nvGraphicFramePr>
        <p:xfrm>
          <a:off x="97288" y="620688"/>
          <a:ext cx="8939208" cy="587808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515271"/>
                <a:gridCol w="935993"/>
                <a:gridCol w="935993"/>
                <a:gridCol w="935993"/>
                <a:gridCol w="935993"/>
                <a:gridCol w="935993"/>
                <a:gridCol w="935993"/>
                <a:gridCol w="935993"/>
                <a:gridCol w="935993"/>
                <a:gridCol w="935993"/>
              </a:tblGrid>
              <a:tr h="27439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68" marR="45768" marT="45759" marB="45759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BANNER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2" marR="45772" marT="45757" marB="4575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2" marR="45772" marT="45757" marB="4575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NEWSLETTER/EMAIL/SMS/MMS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2" marR="45772" marT="45757" marB="4575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63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+mn-ea"/>
                        <a:cs typeface="+mn-cs"/>
                      </a:endParaRPr>
                    </a:p>
                  </a:txBody>
                  <a:tcPr marL="91441" marR="91441" marT="45721" marB="45721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4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19.383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16.689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-13,9%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5.409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5.022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-7,2%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1.603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1.571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-1,9%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4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21.976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22.022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0,2%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7.060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7.126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0,9%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1.929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1.864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-3,4%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4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28.034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28.011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-0,1%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8.817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8.586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-2,6%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2.436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2.642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8,5%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4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25.319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24.258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-4,2%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7.464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7.284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-2,4%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2.063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2.113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4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29.867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28.645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-4,1%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8.381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8.543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2.596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2.611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0,6%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4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31.553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29.268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-7,2%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9.779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8.466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-13,4%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2.690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2.546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-5,4%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4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21.340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20.133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-5,7%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5.172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5.898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14,0%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2.081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1.976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-5,0%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4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11.297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12.154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7,6%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2.019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2.358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16,8%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1.095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909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-17,0%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4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25.229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25.790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7.608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7.551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-0,8%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2.448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2.429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-0,8%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4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30.243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28.818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-4,7%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9.452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9.870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4,4%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2.893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2.499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-13,6%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4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</a:t>
                      </a: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30.240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9.349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2.504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49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33.939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10.635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2.967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4313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</a:t>
                      </a:r>
                      <a:r>
                        <a:rPr kumimoji="0" lang="it-IT" sz="13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244.244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235.789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-3,5%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71.161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70.703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-0,6%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21.833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21.161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-3,1%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313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308.423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91.145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27.304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27331" name="Text Box 3"/>
          <p:cNvSpPr txBox="1">
            <a:spLocks noChangeArrowheads="1"/>
          </p:cNvSpPr>
          <p:nvPr/>
        </p:nvSpPr>
        <p:spPr bwMode="auto">
          <a:xfrm>
            <a:off x="179388" y="44450"/>
            <a:ext cx="86407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dirty="0"/>
              <a:t>Fatturato in migliaia di euro per OGGETTO/TIPOLOGIA</a:t>
            </a:r>
          </a:p>
        </p:txBody>
      </p:sp>
      <p:sp>
        <p:nvSpPr>
          <p:cNvPr id="6330" name="Rectangle 88"/>
          <p:cNvSpPr>
            <a:spLocks noChangeArrowheads="1"/>
          </p:cNvSpPr>
          <p:nvPr/>
        </p:nvSpPr>
        <p:spPr bwMode="auto">
          <a:xfrm>
            <a:off x="3668713" y="198438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600">
              <a:latin typeface="Arial" charset="0"/>
            </a:endParaRPr>
          </a:p>
        </p:txBody>
      </p:sp>
      <p:sp>
        <p:nvSpPr>
          <p:cNvPr id="6331" name="Rectangle 89"/>
          <p:cNvSpPr>
            <a:spLocks noChangeArrowheads="1"/>
          </p:cNvSpPr>
          <p:nvPr/>
        </p:nvSpPr>
        <p:spPr bwMode="auto">
          <a:xfrm>
            <a:off x="3921125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6332" name="Rectangle 90"/>
          <p:cNvSpPr>
            <a:spLocks noChangeArrowheads="1"/>
          </p:cNvSpPr>
          <p:nvPr/>
        </p:nvSpPr>
        <p:spPr bwMode="auto">
          <a:xfrm>
            <a:off x="3935413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6333" name="CasellaDiTesto 10"/>
          <p:cNvSpPr txBox="1">
            <a:spLocks noChangeArrowheads="1"/>
          </p:cNvSpPr>
          <p:nvPr/>
        </p:nvSpPr>
        <p:spPr bwMode="auto">
          <a:xfrm>
            <a:off x="7235825" y="6623050"/>
            <a:ext cx="129698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it-IT" altLang="it-IT" sz="1100">
                <a:latin typeface="Arial" charset="0"/>
              </a:rPr>
              <a:t>Pagina 1 di 2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273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1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Group 41">
            <a:hlinkClick r:id="rId2"/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2713662"/>
              </p:ext>
            </p:extLst>
          </p:nvPr>
        </p:nvGraphicFramePr>
        <p:xfrm>
          <a:off x="107950" y="620688"/>
          <a:ext cx="8937625" cy="5904656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514732"/>
                <a:gridCol w="935877"/>
                <a:gridCol w="935877"/>
                <a:gridCol w="853428"/>
                <a:gridCol w="1018326"/>
                <a:gridCol w="935877"/>
                <a:gridCol w="935877"/>
                <a:gridCol w="935877"/>
                <a:gridCol w="935877"/>
                <a:gridCol w="935877"/>
              </a:tblGrid>
              <a:tr h="27444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62" marR="45762" marT="45772" marB="4577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CLASSIFIED/DIRECTORIES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66" marR="45766" marT="45770" marB="4577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lang="it-IT" sz="1100" b="1" i="0" u="none" strike="noStrike" kern="1200" dirty="0" smtClean="0">
                        <a:solidFill>
                          <a:srgbClr val="C00000"/>
                        </a:solidFill>
                        <a:latin typeface="Verdana"/>
                        <a:ea typeface="+mn-ea"/>
                        <a:cs typeface="+mn-cs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300" u="none" strike="noStrike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ALTRE TIPOLOGIE</a:t>
                      </a:r>
                      <a:endParaRPr lang="it-IT" sz="1300" b="0" i="0" u="none" strike="noStrike" kern="1200" dirty="0" smtClean="0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5" marR="45725" marT="45729" marB="45729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5" marR="45725" marT="45729" marB="45729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412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+mn-ea"/>
                        <a:cs typeface="+mn-cs"/>
                      </a:endParaRPr>
                    </a:p>
                  </a:txBody>
                  <a:tcPr marL="91441" marR="91441" marT="45721" marB="45721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4" marR="45764" marT="45755" marB="4575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4" marR="45764" marT="45755" marB="4575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4" marR="45764" marT="45755" marB="4575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300" u="none" strike="noStrike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it-IT" sz="1300" b="0" i="0" u="none" strike="noStrike" kern="1200" dirty="0" smtClean="0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3" marR="45723" marT="45714" marB="45714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300" u="none" strike="noStrike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lang="it-IT" sz="1300" b="0" i="0" u="none" strike="noStrike" kern="1200" dirty="0" smtClean="0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3" marR="45723" marT="45714" marB="45714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300" u="none" strike="noStrike" kern="1200" dirty="0" err="1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lang="it-IT" sz="1300" u="none" strike="noStrike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it-IT" sz="1300" b="0" i="0" u="none" strike="noStrike" kern="1200" dirty="0" smtClean="0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3" marR="45723" marT="45714" marB="45714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4" marB="45714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4" marB="45714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4" marB="45714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50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530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564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1.236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1.572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27,2%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28.160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25.419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-9,7%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50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489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474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-3,0%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2.453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2.237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-8,8%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33.908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33.723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50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610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635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2.885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3.529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22,3%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42.783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43.403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50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529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563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3.129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2.982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-4,7%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38.506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37.200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50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470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568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21,0%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2.618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3.512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34,2%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43.931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43.879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50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394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580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47,1%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3.615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4.113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13,8%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48.032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44.973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-6,4%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50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452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411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-9,2%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2.317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2.661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14,9%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31.362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31.080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50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222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210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-5,4%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1.452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1.481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2,0%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16.085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17.113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50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580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551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-5,1%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2.546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3.874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52,2%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38.411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40.195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50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415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483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16,5%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3.418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4.695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37,4%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46.421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46.365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50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</a:t>
                      </a: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454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3.692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46.239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50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568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4.929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53.038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4314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</a:t>
                      </a:r>
                      <a:r>
                        <a:rPr kumimoji="0" lang="it-IT" sz="13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4.692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5.040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7,4%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25.669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30.658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19,4%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367.598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363.350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-1,2%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565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5.713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34.290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466.876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27331" name="Text Box 3"/>
          <p:cNvSpPr txBox="1">
            <a:spLocks noChangeArrowheads="1"/>
          </p:cNvSpPr>
          <p:nvPr/>
        </p:nvSpPr>
        <p:spPr bwMode="auto">
          <a:xfrm>
            <a:off x="179388" y="44450"/>
            <a:ext cx="86407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dirty="0"/>
              <a:t>Fatturato in migliaia di euro per OGGETTO/TIPOLOGIA</a:t>
            </a:r>
          </a:p>
        </p:txBody>
      </p:sp>
      <p:sp>
        <p:nvSpPr>
          <p:cNvPr id="7353" name="Rectangle 88"/>
          <p:cNvSpPr>
            <a:spLocks noChangeArrowheads="1"/>
          </p:cNvSpPr>
          <p:nvPr/>
        </p:nvSpPr>
        <p:spPr bwMode="auto">
          <a:xfrm>
            <a:off x="3668713" y="198438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600">
              <a:latin typeface="Arial" charset="0"/>
            </a:endParaRPr>
          </a:p>
        </p:txBody>
      </p:sp>
      <p:sp>
        <p:nvSpPr>
          <p:cNvPr id="7354" name="Rectangle 89"/>
          <p:cNvSpPr>
            <a:spLocks noChangeArrowheads="1"/>
          </p:cNvSpPr>
          <p:nvPr/>
        </p:nvSpPr>
        <p:spPr bwMode="auto">
          <a:xfrm>
            <a:off x="3921125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7355" name="Rectangle 90"/>
          <p:cNvSpPr>
            <a:spLocks noChangeArrowheads="1"/>
          </p:cNvSpPr>
          <p:nvPr/>
        </p:nvSpPr>
        <p:spPr bwMode="auto">
          <a:xfrm>
            <a:off x="3935413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7356" name="CasellaDiTesto 10"/>
          <p:cNvSpPr txBox="1">
            <a:spLocks noChangeArrowheads="1"/>
          </p:cNvSpPr>
          <p:nvPr/>
        </p:nvSpPr>
        <p:spPr bwMode="auto">
          <a:xfrm>
            <a:off x="7235825" y="6623050"/>
            <a:ext cx="129698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it-IT" altLang="it-IT" sz="1100">
                <a:latin typeface="Arial" charset="0"/>
              </a:rPr>
              <a:t>Pagina 2 di 2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273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1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6118216"/>
              </p:ext>
            </p:extLst>
          </p:nvPr>
        </p:nvGraphicFramePr>
        <p:xfrm>
          <a:off x="180723" y="493257"/>
          <a:ext cx="8711757" cy="6032087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579877"/>
                <a:gridCol w="699008"/>
                <a:gridCol w="627832"/>
                <a:gridCol w="627832"/>
                <a:gridCol w="627832"/>
                <a:gridCol w="627832"/>
                <a:gridCol w="627832"/>
                <a:gridCol w="627832"/>
                <a:gridCol w="627832"/>
                <a:gridCol w="627832"/>
                <a:gridCol w="602554"/>
                <a:gridCol w="602554"/>
                <a:gridCol w="602554"/>
                <a:gridCol w="602554"/>
              </a:tblGrid>
              <a:tr h="2426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108" marR="45108" marT="45109" marB="451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it-IT" sz="1200" b="0" i="0" u="none" strike="noStrike" dirty="0">
                        <a:solidFill>
                          <a:srgbClr val="FF0000"/>
                        </a:solidFill>
                        <a:latin typeface="Verdana"/>
                      </a:endParaRPr>
                    </a:p>
                  </a:txBody>
                  <a:tcPr marL="9399" marR="9399" marT="9399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it-IT" sz="1200" b="0" i="0" u="none" strike="noStrike" dirty="0">
                        <a:solidFill>
                          <a:srgbClr val="00B050"/>
                        </a:solidFill>
                        <a:latin typeface="Verdana"/>
                      </a:endParaRPr>
                    </a:p>
                  </a:txBody>
                  <a:tcPr marL="9399" marR="9399" marT="9399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9399" marR="9399" marT="9399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sul Totale Video</a:t>
                      </a:r>
                      <a:r>
                        <a:rPr lang="it-IT" sz="1300" u="none" strike="noStrik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ADV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9526" marR="9526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4099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108" marR="45108" marT="45109" marB="451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300" u="none" strike="noStrike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 ADV</a:t>
                      </a:r>
                      <a:r>
                        <a:rPr lang="it-IT" sz="1300" u="none" strike="noStrike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it-IT" sz="1300" u="none" strike="noStrike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300" u="none" strike="noStrike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Podcasting</a:t>
                      </a:r>
                      <a:r>
                        <a:rPr lang="it-IT" sz="1300" u="none" strike="noStrike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video/Video Banner </a:t>
                      </a:r>
                      <a:endParaRPr lang="it-IT" sz="1300" b="0" i="0" u="none" strike="noStrike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300" u="none" strike="noStrike" dirty="0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 ADV</a:t>
                      </a:r>
                      <a:r>
                        <a:rPr lang="it-IT" sz="1300" u="none" strike="noStrike" dirty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it-IT" sz="1300" u="none" strike="noStrike" dirty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300" u="none" strike="noStrike" dirty="0" err="1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</a:t>
                      </a:r>
                      <a:r>
                        <a:rPr lang="it-IT" sz="1300" u="none" strike="noStrike" dirty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it-IT" sz="1300" u="none" strike="noStrike" dirty="0" err="1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Mid</a:t>
                      </a:r>
                      <a:r>
                        <a:rPr lang="it-IT" sz="1300" u="none" strike="noStrike" dirty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-Post </a:t>
                      </a:r>
                      <a:r>
                        <a:rPr lang="it-IT" sz="1300" u="none" strike="noStrike" dirty="0" err="1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Roll</a:t>
                      </a:r>
                      <a:r>
                        <a:rPr lang="it-IT" sz="1300" u="none" strike="noStrike" dirty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it-IT" sz="1300" b="0" i="0" u="none" strike="noStrike" dirty="0">
                        <a:solidFill>
                          <a:srgbClr val="0D9727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it-IT" sz="13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</a:t>
                      </a:r>
                      <a:r>
                        <a:rPr lang="it-IT" sz="1300" u="none" strike="noStrik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ADV  </a:t>
                      </a:r>
                    </a:p>
                    <a:p>
                      <a:pPr algn="ctr" rtl="0" fontAlgn="ctr"/>
                      <a:r>
                        <a:rPr lang="it-IT" sz="1300" u="none" strike="noStrik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it-IT" sz="1200" b="1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9526" marR="9526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it-IT" sz="1200" b="1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9526" marR="9526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u="none" strike="noStrike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 ADV</a:t>
                      </a:r>
                      <a:br>
                        <a:rPr lang="it-IT" sz="1300" u="none" strike="noStrike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300" u="none" strike="noStrike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Podcasting</a:t>
                      </a:r>
                      <a:r>
                        <a:rPr lang="it-IT" sz="1300" u="none" strike="noStrike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video/Video Banner </a:t>
                      </a:r>
                      <a:endParaRPr lang="it-IT" sz="1300" b="0" i="0" u="none" strike="noStrike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u="none" strike="noStrike" dirty="0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 ADV</a:t>
                      </a:r>
                      <a:br>
                        <a:rPr lang="it-IT" sz="1300" u="none" strike="noStrike" dirty="0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300" u="none" strike="noStrike" dirty="0" err="1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</a:t>
                      </a:r>
                      <a:r>
                        <a:rPr lang="it-IT" sz="1300" u="none" strike="noStrike" dirty="0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it-IT" sz="1300" u="none" strike="noStrike" dirty="0" err="1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Mid</a:t>
                      </a:r>
                      <a:r>
                        <a:rPr lang="it-IT" sz="1300" u="none" strike="noStrike" dirty="0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-Post </a:t>
                      </a:r>
                      <a:r>
                        <a:rPr lang="it-IT" sz="1300" u="none" strike="noStrike" dirty="0" err="1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Roll</a:t>
                      </a:r>
                      <a:r>
                        <a:rPr lang="it-IT" sz="1300" u="none" strike="noStrike" dirty="0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it-IT" sz="1300" b="0" i="0" u="none" strike="noStrike" dirty="0">
                        <a:solidFill>
                          <a:srgbClr val="0D9727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03364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+mn-ea"/>
                        <a:cs typeface="+mn-cs"/>
                      </a:endParaRPr>
                    </a:p>
                  </a:txBody>
                  <a:tcPr marL="91441" marR="91441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u="none" strike="noStrike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it-IT" sz="1300" b="0" i="0" u="none" strike="noStrike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u="none" strike="noStrike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lang="it-IT" sz="1300" b="0" i="0" u="none" strike="noStrike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u="none" strike="noStrike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lang="it-IT" sz="1300" u="none" strike="noStrike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it-IT" sz="1300" b="0" i="0" u="none" strike="noStrike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u="none" strike="noStrike" kern="1200" dirty="0" smtClean="0"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it-IT" sz="1300" b="0" i="0" u="none" strike="noStrike" kern="1200" dirty="0"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u="none" strike="noStrike" kern="1200" dirty="0" smtClean="0"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lang="it-IT" sz="1300" b="0" i="0" u="none" strike="noStrike" kern="1200" dirty="0"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u="none" strike="noStrike" kern="1200" dirty="0" err="1" smtClean="0"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lang="it-IT" sz="1300" u="none" strike="noStrike" kern="1200" dirty="0" smtClean="0"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it-IT" sz="1300" b="0" i="0" u="none" strike="noStrike" kern="1200" dirty="0"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it-IT" sz="13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lang="it-IT" sz="13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u="none" strike="noStrike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lang="it-IT" sz="13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it-IT" sz="13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u="none" strike="noStrike" kern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it-IT" sz="1300" b="0" i="0" u="none" strike="noStrike" kern="12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u="none" strike="noStrike" kern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lang="it-IT" sz="1300" b="0" i="0" u="none" strike="noStrike" kern="12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u="none" strike="noStrike" kern="1200" dirty="0" smtClean="0"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it-IT" sz="1300" b="0" i="0" u="none" strike="noStrike" kern="1200" dirty="0"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u="none" strike="noStrike" kern="1200" dirty="0" smtClean="0"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lang="it-IT" sz="1300" b="0" i="0" u="none" strike="noStrike" kern="1200" dirty="0"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</a:tr>
              <a:tr h="3435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2.411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2.100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-12,9%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2.998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2.922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-2,6%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5.409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5.022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-7,2%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44,6%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41,8%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55,4%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58,2%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405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3.081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2.662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-13,6%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3.979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4.464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12,2%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7.060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7.126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43,6%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37,4%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56,4%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62,6%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405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4.201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3.569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-15,0%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4.616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5.017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8,7%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8.817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8.586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47,6%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41,6%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52,4%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58,4%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405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3.423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2.722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-20,5%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4.041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4.561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12,9%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7.464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7.284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45,9%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37,4%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54,1%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62,6%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405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3.244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2.851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-12,1%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5.137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5.692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10,8%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8.381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8.543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38,7%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33,4%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61,3%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66,6%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405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4.284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3.023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-29,4%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5.494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5.443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-0,9%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9.779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8.466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-13,4%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43,8%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35,7%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56,2%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64,3%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405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2.212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2.070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-6,4%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2.960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3.828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29,3%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5.172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5.898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42,8%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35,1%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57,2%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64,9%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405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795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881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10,8%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1.224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1.477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20,6%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2.019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2.358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39,4%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37,4%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60,6%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62,6%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405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3.617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3.037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-16,0%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3.992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4.514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13,1%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7.608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7.551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47,5%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40,2%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52,5%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59,8%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405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4.092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3.780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-7,6%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5.360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6.089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13,6%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9.452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9.870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43,3%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38,3%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56,7%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61,7%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18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3.877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5.472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b="0" i="0" u="none" strike="noStrike" kern="1200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-</a:t>
                      </a:r>
                      <a:endParaRPr lang="it-IT" sz="1200" b="0" i="0" u="none" strike="noStrike" kern="1200" dirty="0">
                        <a:solidFill>
                          <a:srgbClr val="00B050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b="0" i="0" u="none" strike="noStrike" kern="1200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-</a:t>
                      </a:r>
                      <a:endParaRPr lang="it-IT" sz="1200" b="0" i="0" u="none" strike="noStrike" kern="1200" dirty="0">
                        <a:solidFill>
                          <a:srgbClr val="00B050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9.349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41,5%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58,5%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405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4.846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5.789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10.635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45,6%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54,4%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295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</a:t>
                      </a: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31.359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26.696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-14,9%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39.802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44.007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10,6%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71.161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70.703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-0,6%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44,1%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37,8%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55,9%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62,2%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730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40.081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51.063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91.145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44,0%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56,0%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27331" name="Text Box 3"/>
          <p:cNvSpPr txBox="1">
            <a:spLocks noChangeArrowheads="1"/>
          </p:cNvSpPr>
          <p:nvPr/>
        </p:nvSpPr>
        <p:spPr bwMode="auto">
          <a:xfrm>
            <a:off x="179388" y="-26988"/>
            <a:ext cx="864076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sz="1500" dirty="0"/>
              <a:t>Fatturato VIDEO per mese </a:t>
            </a:r>
            <a:r>
              <a:rPr lang="it-IT" altLang="it-IT" sz="1500" dirty="0" smtClean="0"/>
              <a:t>a Ottobre 2015 </a:t>
            </a:r>
            <a:r>
              <a:rPr lang="it-IT" altLang="it-IT" sz="1500" dirty="0"/>
              <a:t>in valore assoluto e percentuale suddiviso per le tipologie </a:t>
            </a:r>
            <a:r>
              <a:rPr lang="it-IT" altLang="it-IT" sz="1500" dirty="0" err="1"/>
              <a:t>Podcasting</a:t>
            </a:r>
            <a:r>
              <a:rPr lang="it-IT" altLang="it-IT" sz="1500" dirty="0"/>
              <a:t> video/Video Banner e </a:t>
            </a:r>
            <a:r>
              <a:rPr lang="it-IT" altLang="it-IT" sz="1500" dirty="0" err="1"/>
              <a:t>Pre</a:t>
            </a:r>
            <a:r>
              <a:rPr lang="it-IT" altLang="it-IT" sz="1500" dirty="0"/>
              <a:t>-</a:t>
            </a:r>
            <a:r>
              <a:rPr lang="it-IT" altLang="it-IT" sz="1500" dirty="0" err="1"/>
              <a:t>Mid</a:t>
            </a:r>
            <a:r>
              <a:rPr lang="it-IT" altLang="it-IT" sz="1500" dirty="0"/>
              <a:t>-Post </a:t>
            </a:r>
            <a:r>
              <a:rPr lang="it-IT" altLang="it-IT" sz="1500" dirty="0" err="1"/>
              <a:t>Roll</a:t>
            </a:r>
            <a:r>
              <a:rPr lang="it-IT" altLang="it-IT" sz="1500" dirty="0"/>
              <a:t> </a:t>
            </a:r>
          </a:p>
        </p:txBody>
      </p:sp>
      <p:sp>
        <p:nvSpPr>
          <p:cNvPr id="8463" name="Rectangle 88"/>
          <p:cNvSpPr>
            <a:spLocks noChangeArrowheads="1"/>
          </p:cNvSpPr>
          <p:nvPr/>
        </p:nvSpPr>
        <p:spPr bwMode="auto">
          <a:xfrm>
            <a:off x="3668713" y="198438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600">
              <a:latin typeface="Arial" charset="0"/>
            </a:endParaRPr>
          </a:p>
        </p:txBody>
      </p:sp>
      <p:sp>
        <p:nvSpPr>
          <p:cNvPr id="8464" name="Rectangle 89"/>
          <p:cNvSpPr>
            <a:spLocks noChangeArrowheads="1"/>
          </p:cNvSpPr>
          <p:nvPr/>
        </p:nvSpPr>
        <p:spPr bwMode="auto">
          <a:xfrm>
            <a:off x="3921125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8465" name="Rectangle 90"/>
          <p:cNvSpPr>
            <a:spLocks noChangeArrowheads="1"/>
          </p:cNvSpPr>
          <p:nvPr/>
        </p:nvSpPr>
        <p:spPr bwMode="auto">
          <a:xfrm>
            <a:off x="3935413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273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1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1187625" y="96838"/>
            <a:ext cx="675239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15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sz="1800" dirty="0"/>
              <a:t>Trend del fatturato VIDEO per le </a:t>
            </a:r>
            <a:r>
              <a:rPr lang="it-IT" altLang="it-IT" sz="1800" dirty="0" smtClean="0"/>
              <a:t>tipologie </a:t>
            </a:r>
            <a:r>
              <a:rPr lang="it-IT" altLang="it-IT" sz="1800" dirty="0" err="1" smtClean="0"/>
              <a:t>Podcasting</a:t>
            </a:r>
            <a:r>
              <a:rPr lang="it-IT" altLang="it-IT" sz="1800" dirty="0" smtClean="0"/>
              <a:t> </a:t>
            </a:r>
            <a:r>
              <a:rPr lang="it-IT" altLang="it-IT" sz="1800" dirty="0"/>
              <a:t>video/Video Banner e </a:t>
            </a:r>
            <a:r>
              <a:rPr lang="it-IT" altLang="it-IT" sz="1800" dirty="0" err="1"/>
              <a:t>Pre</a:t>
            </a:r>
            <a:r>
              <a:rPr lang="it-IT" altLang="it-IT" sz="1800" dirty="0"/>
              <a:t>-</a:t>
            </a:r>
            <a:r>
              <a:rPr lang="it-IT" altLang="it-IT" sz="1800" dirty="0" err="1"/>
              <a:t>Mid</a:t>
            </a:r>
            <a:r>
              <a:rPr lang="it-IT" altLang="it-IT" sz="1800" dirty="0"/>
              <a:t>-Post </a:t>
            </a:r>
            <a:r>
              <a:rPr lang="it-IT" altLang="it-IT" sz="1800" dirty="0" err="1"/>
              <a:t>Roll</a:t>
            </a:r>
            <a:r>
              <a:rPr lang="it-IT" altLang="it-IT" sz="1800" dirty="0"/>
              <a:t> </a:t>
            </a:r>
          </a:p>
        </p:txBody>
      </p:sp>
      <p:grpSp>
        <p:nvGrpSpPr>
          <p:cNvPr id="3" name="Gruppo 2"/>
          <p:cNvGrpSpPr/>
          <p:nvPr/>
        </p:nvGrpSpPr>
        <p:grpSpPr>
          <a:xfrm>
            <a:off x="251520" y="1075544"/>
            <a:ext cx="8640960" cy="4873736"/>
            <a:chOff x="251520" y="1075544"/>
            <a:chExt cx="8640960" cy="4873736"/>
          </a:xfrm>
        </p:grpSpPr>
        <p:sp>
          <p:nvSpPr>
            <p:cNvPr id="7" name="CasellaDiTesto 6"/>
            <p:cNvSpPr txBox="1"/>
            <p:nvPr/>
          </p:nvSpPr>
          <p:spPr bwMode="auto">
            <a:xfrm>
              <a:off x="2555776" y="1075544"/>
              <a:ext cx="808209" cy="29238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it-IT" sz="13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2014</a:t>
              </a:r>
              <a:endParaRPr lang="it-IT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CasellaDiTesto 7"/>
            <p:cNvSpPr txBox="1"/>
            <p:nvPr/>
          </p:nvSpPr>
          <p:spPr bwMode="auto">
            <a:xfrm>
              <a:off x="6695348" y="1093092"/>
              <a:ext cx="792088" cy="29238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it-IT" sz="13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2015</a:t>
              </a:r>
              <a:endParaRPr lang="it-IT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11" name="Grafico 10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484253500"/>
                </p:ext>
              </p:extLst>
            </p:nvPr>
          </p:nvGraphicFramePr>
          <p:xfrm>
            <a:off x="251520" y="1266582"/>
            <a:ext cx="8640960" cy="468269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cxnSp>
          <p:nvCxnSpPr>
            <p:cNvPr id="16" name="Connettore 1 15"/>
            <p:cNvCxnSpPr/>
            <p:nvPr/>
          </p:nvCxnSpPr>
          <p:spPr bwMode="auto">
            <a:xfrm>
              <a:off x="936480" y="3222856"/>
              <a:ext cx="7956000" cy="0"/>
            </a:xfrm>
            <a:prstGeom prst="line">
              <a:avLst/>
            </a:prstGeom>
            <a:noFill/>
            <a:ln w="381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88"/>
          <p:cNvSpPr>
            <a:spLocks noChangeArrowheads="1"/>
          </p:cNvSpPr>
          <p:nvPr/>
        </p:nvSpPr>
        <p:spPr bwMode="auto">
          <a:xfrm>
            <a:off x="3668713" y="198438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600">
              <a:latin typeface="Arial" charset="0"/>
            </a:endParaRPr>
          </a:p>
        </p:txBody>
      </p:sp>
      <p:sp>
        <p:nvSpPr>
          <p:cNvPr id="12291" name="Rectangle 89"/>
          <p:cNvSpPr>
            <a:spLocks noChangeArrowheads="1"/>
          </p:cNvSpPr>
          <p:nvPr/>
        </p:nvSpPr>
        <p:spPr bwMode="auto">
          <a:xfrm>
            <a:off x="3921125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12292" name="Rectangle 90"/>
          <p:cNvSpPr>
            <a:spLocks noChangeArrowheads="1"/>
          </p:cNvSpPr>
          <p:nvPr/>
        </p:nvSpPr>
        <p:spPr bwMode="auto">
          <a:xfrm>
            <a:off x="3935413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252413" y="44624"/>
            <a:ext cx="86407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Ranking per fascia di fatturato totale (per 1.000</a:t>
            </a:r>
            <a:r>
              <a:rPr lang="it-IT" alt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)  - Crescita %</a:t>
            </a:r>
            <a:endParaRPr lang="it-IT" altLang="it-IT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215900" y="6489572"/>
            <a:ext cx="8820150" cy="30638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N.B. I valori sono stati calcolati partendo dai fatturati netti pubblicitari </a:t>
            </a:r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2014 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2015 (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esclusa la "</a:t>
            </a:r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Keywords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Search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adv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") delle Aziende che dichiarano i propri dati all'Osservatorio FCP Assointernet.</a:t>
            </a:r>
          </a:p>
        </p:txBody>
      </p:sp>
      <p:graphicFrame>
        <p:nvGraphicFramePr>
          <p:cNvPr id="8" name="Tabel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6160382"/>
              </p:ext>
            </p:extLst>
          </p:nvPr>
        </p:nvGraphicFramePr>
        <p:xfrm>
          <a:off x="76440" y="1053234"/>
          <a:ext cx="8949183" cy="4740529"/>
        </p:xfrm>
        <a:graphic>
          <a:graphicData uri="http://schemas.openxmlformats.org/drawingml/2006/table">
            <a:tbl>
              <a:tblPr>
                <a:tableStyleId>{F5AB1C69-6EDB-4FF4-983F-18BD219EF322}</a:tableStyleId>
              </a:tblPr>
              <a:tblGrid>
                <a:gridCol w="751144"/>
                <a:gridCol w="619257"/>
                <a:gridCol w="672967"/>
                <a:gridCol w="672967"/>
                <a:gridCol w="672967"/>
                <a:gridCol w="672967"/>
                <a:gridCol w="649315"/>
                <a:gridCol w="231928"/>
                <a:gridCol w="672967"/>
                <a:gridCol w="672967"/>
                <a:gridCol w="672967"/>
                <a:gridCol w="672967"/>
                <a:gridCol w="672967"/>
                <a:gridCol w="640836"/>
              </a:tblGrid>
              <a:tr h="992249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Fascia di Fatturato </a:t>
                      </a:r>
                    </a:p>
                    <a:p>
                      <a:pPr algn="l" rtl="0" fontAlgn="ctr"/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A:</a:t>
                      </a:r>
                      <a:br>
                        <a:rPr lang="it-IT" sz="1100" u="none" strike="noStrike" dirty="0" smtClean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100" u="none" strike="noStrike" dirty="0" smtClean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&gt; 40.000 </a:t>
                      </a:r>
                      <a:endParaRPr lang="it-IT" sz="1100" b="1" i="0" u="none" strike="noStrike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B: 20.000. - 40.000 </a:t>
                      </a:r>
                      <a:endParaRPr lang="it-IT" sz="11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C: 7.000. - 20.000 </a:t>
                      </a:r>
                      <a:endParaRPr lang="it-IT" sz="1100" b="1" i="0" u="none" strike="noStrike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D: 4.000 - 7.000 </a:t>
                      </a:r>
                      <a:endParaRPr lang="it-IT" sz="1100" b="1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E: </a:t>
                      </a:r>
                      <a:r>
                        <a:rPr lang="it-IT" sz="1100" u="none" strike="noStrike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it-IT" sz="1100" u="none" strike="noStrike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100" u="none" strike="noStrike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</a:t>
                      </a:r>
                      <a:r>
                        <a:rPr lang="it-IT" sz="110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4.000 </a:t>
                      </a:r>
                      <a:endParaRPr lang="it-IT" sz="1100" b="1" i="0" u="none" strike="noStrike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</a:t>
                      </a:r>
                      <a:r>
                        <a:rPr lang="it-IT" sz="1100" u="none" strike="noStrike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 2015 </a:t>
                      </a:r>
                    </a:p>
                    <a:p>
                      <a:pPr algn="ctr" rtl="0" fontAlgn="ctr"/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Valore</a:t>
                      </a:r>
                      <a:r>
                        <a:rPr lang="it-IT" sz="1100" u="none" strike="noStrike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4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A:</a:t>
                      </a:r>
                      <a:br>
                        <a:rPr lang="it-IT" sz="1100" u="none" strike="noStrike" dirty="0" smtClean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100" u="none" strike="noStrike" dirty="0" smtClean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&gt; 40.000 </a:t>
                      </a:r>
                      <a:endParaRPr lang="it-IT" sz="1100" b="1" i="0" u="none" strike="noStrike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B: 20.000. - 40.000 </a:t>
                      </a:r>
                      <a:endParaRPr lang="it-IT" sz="11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C: 7.000. - 20.000 </a:t>
                      </a:r>
                      <a:endParaRPr lang="it-IT" sz="1100" b="1" i="0" u="none" strike="noStrike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D: 4.000 - 7.000 </a:t>
                      </a:r>
                      <a:endParaRPr lang="it-IT" sz="1100" b="1" i="0" u="none" strike="noStrike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Gruppo E: </a:t>
                      </a:r>
                      <a:r>
                        <a:rPr lang="it-IT" sz="1100" u="none" strike="noStrike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it-IT" sz="1100" u="none" strike="noStrike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100" u="none" strike="noStrike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</a:t>
                      </a:r>
                      <a:r>
                        <a:rPr lang="it-IT" sz="110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4.000 </a:t>
                      </a:r>
                      <a:endParaRPr lang="it-IT" sz="1100" b="1" i="0" u="none" strike="noStrike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Mese 2015 </a:t>
                      </a:r>
                    </a:p>
                    <a:p>
                      <a:pPr algn="ctr" rtl="0" fontAlgn="ctr"/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Valore </a:t>
                      </a:r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26304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0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N° Aziende Dichiaranti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u="none" strike="noStrike" kern="1200" dirty="0" smtClean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</a:t>
                      </a:r>
                      <a:endParaRPr lang="it-IT" sz="1100" u="none" strike="noStrike" kern="1200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</a:t>
                      </a:r>
                      <a:endParaRPr lang="it-IT" sz="1100" u="none" strike="noStrike" kern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 smtClean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</a:t>
                      </a:r>
                      <a:endParaRPr lang="it-IT" sz="1100" u="none" strike="noStrike" kern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</a:t>
                      </a:r>
                      <a:endParaRPr lang="it-IT" sz="1100" u="none" strike="noStrike" kern="12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</a:t>
                      </a:r>
                      <a:endParaRPr lang="it-IT" sz="1100" u="none" strike="noStrike" kern="1200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32</a:t>
                      </a:r>
                      <a:endParaRPr lang="it-IT" sz="1100" b="1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u="none" strike="noStrike" kern="1200" dirty="0" smtClean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</a:t>
                      </a:r>
                      <a:endParaRPr lang="it-IT" sz="1100" u="none" strike="noStrike" kern="1200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</a:t>
                      </a:r>
                      <a:endParaRPr lang="it-IT" sz="1100" u="none" strike="noStrike" kern="12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 smtClean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</a:t>
                      </a:r>
                      <a:endParaRPr lang="it-IT" sz="1100" u="none" strike="noStrike" kern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 smtClean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</a:t>
                      </a:r>
                      <a:endParaRPr lang="it-IT" sz="1100" u="none" strike="noStrike" kern="12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 smtClean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</a:t>
                      </a:r>
                      <a:endParaRPr lang="it-IT" sz="1100" u="none" strike="noStrike" kern="1200" dirty="0"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32</a:t>
                      </a:r>
                      <a:endParaRPr lang="it-IT" sz="1100" b="1" u="none" strike="noStrike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460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CRESCITA % DEL FATTURATO </a:t>
                      </a:r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100" b="1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 MESE </a:t>
                      </a:r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 </a:t>
                      </a:r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SUL </a:t>
                      </a:r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 </a:t>
                      </a:r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DELLE AZIENDE DELLA FASCIA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1438" marR="9143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CRESCITA % DEL FATTURATO  </a:t>
                      </a:r>
                      <a:r>
                        <a:rPr lang="it-IT" sz="11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PROGRESSIVO</a:t>
                      </a:r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SUL </a:t>
                      </a:r>
                      <a:r>
                        <a:rPr lang="it-IT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 </a:t>
                      </a:r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DELLE AZIENDE DELLA FASCIA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1438" marR="9143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7653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-18,3%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-0,4%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-9,7%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-18,3%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-0,4%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-9,7%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53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-2,5%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30,3%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-12,5%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23,5%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-4,7%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737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-4,4%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12,9%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-9,1%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-2,2%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53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-10,5%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14,5%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27,2%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-9,5%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-0,1%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-2,5%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53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-4,8%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12,6%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-2,8%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-0,8%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21,0%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-2,0%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53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Giugno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-11,4%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-9,0%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-2,3%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-6,4%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-9,0%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-0,4%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16,0%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-2,9%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53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Luglio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-4,6%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28,5%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17,6%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-2,6%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53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Agosto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-15,7%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26,2%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36,1%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31,4%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-7,9%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-2,1%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53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Settembre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67,4%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23,3%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53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Ottobre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8" marR="45718" marT="45722" marB="457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14,8%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-8,5%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31,4%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9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-6,3%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u="none" strike="noStrike" kern="1200" dirty="0"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24,3%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-1,2%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703856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utoUpdateAnimBg="0"/>
      <p:bldP spid="7" grpId="0" autoUpdateAnimBg="0"/>
    </p:bldLst>
  </p:timing>
</p:sld>
</file>

<file path=ppt/theme/theme1.xml><?xml version="1.0" encoding="utf-8"?>
<a:theme xmlns:a="http://schemas.openxmlformats.org/drawingml/2006/main" name="1_Default Design">
  <a:themeElements>
    <a:clrScheme name="1_Default Design 7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99FF"/>
      </a:accent1>
      <a:accent2>
        <a:srgbClr val="99FFCC"/>
      </a:accent2>
      <a:accent3>
        <a:srgbClr val="FFFFFF"/>
      </a:accent3>
      <a:accent4>
        <a:srgbClr val="000000"/>
      </a:accent4>
      <a:accent5>
        <a:srgbClr val="ADCAFF"/>
      </a:accent5>
      <a:accent6>
        <a:srgbClr val="8AE7B9"/>
      </a:accent6>
      <a:hlink>
        <a:srgbClr val="CC00CC"/>
      </a:hlink>
      <a:folHlink>
        <a:srgbClr val="B2B2B2"/>
      </a:folHlink>
    </a:clrScheme>
    <a:fontScheme name="1_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1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1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Watermark</Template>
  <TotalTime>13937</TotalTime>
  <Words>2394</Words>
  <Application>Microsoft Office PowerPoint</Application>
  <PresentationFormat>Presentazione su schermo (4:3)</PresentationFormat>
  <Paragraphs>1315</Paragraphs>
  <Slides>11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11</vt:i4>
      </vt:variant>
    </vt:vector>
  </HeadingPairs>
  <TitlesOfParts>
    <vt:vector size="13" baseType="lpstr">
      <vt:lpstr>1_Default Design</vt:lpstr>
      <vt:lpstr>Personalizza struttura</vt:lpstr>
      <vt:lpstr> PRESENTAZIONE  DATI Ottobre 2015  OSSERVATORIO FCP- ASSOINTERNET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Reply Consulting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Dati Mensili Osservatorio Stampa</dc:title>
  <dc:creator>FCP</dc:creator>
  <cp:lastModifiedBy>Selvaggi Laura</cp:lastModifiedBy>
  <cp:revision>1613</cp:revision>
  <cp:lastPrinted>2015-11-19T14:17:17Z</cp:lastPrinted>
  <dcterms:created xsi:type="dcterms:W3CDTF">2006-03-29T09:09:15Z</dcterms:created>
  <dcterms:modified xsi:type="dcterms:W3CDTF">2015-11-23T09:39:41Z</dcterms:modified>
</cp:coreProperties>
</file>